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96" r:id="rId4"/>
    <p:sldId id="299" r:id="rId5"/>
    <p:sldId id="300" r:id="rId6"/>
    <p:sldId id="29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71" r:id="rId16"/>
    <p:sldId id="276" r:id="rId17"/>
    <p:sldId id="272" r:id="rId18"/>
    <p:sldId id="275" r:id="rId19"/>
    <p:sldId id="277" r:id="rId20"/>
    <p:sldId id="278" r:id="rId21"/>
    <p:sldId id="280" r:id="rId22"/>
    <p:sldId id="282" r:id="rId23"/>
    <p:sldId id="279" r:id="rId24"/>
    <p:sldId id="281" r:id="rId25"/>
    <p:sldId id="283" r:id="rId26"/>
    <p:sldId id="284" r:id="rId27"/>
    <p:sldId id="273" r:id="rId28"/>
    <p:sldId id="259" r:id="rId29"/>
    <p:sldId id="258" r:id="rId30"/>
    <p:sldId id="270" r:id="rId31"/>
    <p:sldId id="260" r:id="rId32"/>
    <p:sldId id="268" r:id="rId33"/>
    <p:sldId id="265" r:id="rId34"/>
    <p:sldId id="266" r:id="rId35"/>
    <p:sldId id="267" r:id="rId36"/>
    <p:sldId id="269" r:id="rId37"/>
    <p:sldId id="263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0D10-7F7C-452C-A751-497DC8EF2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3176D-754E-42CA-B5FD-B01BCFF85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B01E1-9253-458B-B93D-65DFFA30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FF252-BA72-42B3-93D5-D82E1EC7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215C1-9805-4D8B-9481-CD057218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6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413E-7B0D-4912-8DD5-020C2445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2C836-7B70-487D-9838-133C6537B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F714-E508-45E3-A1DD-69F2C9CF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48D48-3C38-414B-B019-C6315CDF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C3D9B-EF6F-429F-96CF-4263F4DC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2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54467-73BB-4CF4-80E8-A5EA2507E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3B25F-238A-4CA6-93F5-89D6591CD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D83F-1C66-4E30-AE85-31EE9533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833B-6941-4DD9-9686-A5B387BEA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05870-75F8-4CC4-BE4C-CE1A12DA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AF40-FF20-4C60-B75D-07896522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B2BB8-E785-453A-8571-7F04D5D4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F4CC9-1BEC-4688-AE37-803B0A6D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4C2B-5EE4-439F-A9CB-1E7B6672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3CD43-7FAF-40F5-9133-8B6295E0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1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56F1-6FC0-4A59-91CB-62228912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E91A-9F3C-465E-9714-94835FDBF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0DF9-6212-48BD-B0E7-B5CA623D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0B78-0D9E-4F02-BB2C-3E6A0107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2654-BB95-4767-8EE9-E2A9D2C5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320-F650-4AF9-A7C2-C0F780CD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0A8C4-F21D-4E24-ADB5-D124E4122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2ED3A-D8E8-47C5-A56D-5BD0CC13D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0AC07-013C-4F6F-9F06-2050E3E3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B055-3F57-44D7-BD5D-F2A427B3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F2C5E-727D-46CF-9D7C-713F3730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2BD1-444D-423B-822B-D21A9799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566C-F60F-400A-9081-C508E306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69C53-CDDF-42D5-A15D-862B394D6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9A3BB-7F45-4C0D-B2C1-2D8D828A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65ED0-2FF7-447A-A51D-50467870D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28031-A543-4BDD-AFA5-D742F275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9D7ED-79D2-4A2B-B594-E3C43648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EAED9-AFB6-43A0-B94D-8FC5EDB2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6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DF4-7A5D-49D9-ACBE-E6A7AA00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BE1B6-CB0F-4433-AFA9-3BC4ACF3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2BA9-DEC1-4C6F-875D-4390AEDF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CC209-8D4A-4FA6-80CE-A7EEA09A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F84FC-7215-4AA2-9D0C-2B5EEE81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44FBA-FD8C-43D0-BAAA-6F8542FE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D2F37-00FB-4736-A6FF-A56154B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4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6968-3211-4488-96F3-86EBF03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B0F1-3FDA-483E-98AF-1EE7CBC6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4C5E4-21C6-4F96-AFED-4287E3DEA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739FA-3408-45B9-AEAD-17CB5FD0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86BC8-29D3-40BC-90AC-42313478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E4309-C342-4782-8724-848C470F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E2C1-08C9-443E-9D5A-8062151C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7ED1A-36E1-4E80-8EB9-2E92094BF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572F0-0010-4907-8095-0541DBB17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9DCC9-C892-4C67-B832-99862D67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1E2A3-46E2-4109-8579-722DFFB5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D02DD-C2BF-4B2A-ACC2-E199ABC0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37878-C736-4F8E-BFD0-D825D105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7980F-F645-4D08-AF81-E297921BE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69B6D-6FFF-4A8E-BECD-146729A66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788F5-EB19-4DC2-B9D2-C4B39BA1AAAD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5E6F-E906-4037-A6A3-14BB903C9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ED97-BC47-488E-AB0A-2FF11ED3E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97CD-B6E2-4A95-A827-0B5AA85A9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6FA6-94D0-4A51-9025-4346606F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Single Spatial Configuration averaged over many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6BE84-986F-4265-B316-13B30CCC0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2"/>
            <a:ext cx="10515600" cy="18257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All plots have arbitrary units</a:t>
            </a:r>
          </a:p>
          <a:p>
            <a:r>
              <a:rPr lang="en-US" dirty="0"/>
              <a:t>2 dim. Model with occupation probability 0.02 (30x30 lattice </a:t>
            </a:r>
            <a:r>
              <a:rPr lang="en-US" dirty="0">
                <a:sym typeface="Wingdings" panose="05000000000000000000" pitchFamily="2" charset="2"/>
              </a:rPr>
              <a:t> expect 18 P1s in the bath)</a:t>
            </a:r>
            <a:endParaRPr lang="en-US" dirty="0"/>
          </a:p>
          <a:p>
            <a:r>
              <a:rPr lang="en-US" dirty="0"/>
              <a:t>Simulated echo and Ramsey to a total time of 1</a:t>
            </a:r>
          </a:p>
          <a:p>
            <a:pPr lvl="1"/>
            <a:r>
              <a:rPr lang="en-US" dirty="0"/>
              <a:t>On this timescale, </a:t>
            </a:r>
            <a:r>
              <a:rPr lang="en-US" dirty="0" err="1"/>
              <a:t>tau_c</a:t>
            </a:r>
            <a:r>
              <a:rPr lang="en-US" dirty="0"/>
              <a:t> of the bath is ~0.3 and the nearest neighbor coupling strength is 1/J</a:t>
            </a:r>
            <a:r>
              <a:rPr lang="en-US" baseline="-25000" dirty="0"/>
              <a:t>0</a:t>
            </a:r>
            <a:r>
              <a:rPr lang="en-US" dirty="0"/>
              <a:t> ~ 0.002</a:t>
            </a:r>
          </a:p>
          <a:p>
            <a:pPr lvl="1"/>
            <a:r>
              <a:rPr lang="en-US" dirty="0"/>
              <a:t>From Bryce’s email, took “early time” to mean 1/J</a:t>
            </a:r>
            <a:r>
              <a:rPr lang="en-US" baseline="-25000" dirty="0"/>
              <a:t>0</a:t>
            </a:r>
            <a:r>
              <a:rPr lang="en-US" dirty="0"/>
              <a:t> &lt;&lt; t &lt;&lt; </a:t>
            </a:r>
            <a:r>
              <a:rPr lang="en-US" dirty="0" err="1"/>
              <a:t>tau_c</a:t>
            </a:r>
            <a:r>
              <a:rPr lang="en-US" dirty="0"/>
              <a:t>, so I picked an early time t=0.05</a:t>
            </a:r>
          </a:p>
          <a:p>
            <a:pPr lvl="1"/>
            <a:r>
              <a:rPr lang="en-US" dirty="0"/>
              <a:t>“Late time” t=0.6</a:t>
            </a:r>
          </a:p>
          <a:p>
            <a:pPr lvl="1"/>
            <a:r>
              <a:rPr lang="en-US" dirty="0"/>
              <a:t>Only simulated stochastic flip-flops with coupling strength = J</a:t>
            </a:r>
            <a:r>
              <a:rPr lang="en-US" baseline="-25000" dirty="0"/>
              <a:t>0</a:t>
            </a:r>
            <a:r>
              <a:rPr lang="en-US" dirty="0"/>
              <a:t>/r</a:t>
            </a:r>
            <a:r>
              <a:rPr lang="en-US" baseline="30000" dirty="0"/>
              <a:t>3</a:t>
            </a:r>
            <a:r>
              <a:rPr lang="en-US" dirty="0"/>
              <a:t>; no T1 processes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4A419-0902-4565-9836-D510E1C0C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78" y="3429000"/>
            <a:ext cx="3105644" cy="33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5B11-41BE-43E2-AC42-5B93A833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Resulting signal from the data on previous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AC40D-B3CE-4AF9-A76A-2E724089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951" y="1690688"/>
            <a:ext cx="8260096" cy="44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0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3303-912B-4980-9BFA-83BC5485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 Probability 0.02; Early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1E669-73CB-44B7-9117-269B211C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03980" cy="426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C4C14-EB22-4C87-A304-D5D8D098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80" y="1698309"/>
            <a:ext cx="5540220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6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A0C0-2FF3-4E0B-B2F4-A44D6181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CCF0E-CA8B-40D6-82A6-CF488E76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690688"/>
            <a:ext cx="5395428" cy="4282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73B28-2DC4-494E-8911-9BD5278C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0221"/>
            <a:ext cx="5509737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20C8-2B9E-4972-B56F-42E29144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A1FF-70E8-4C83-898B-EC837B98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1" y="2302857"/>
            <a:ext cx="5454707" cy="288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F3DA4-E77A-4A78-A299-A0A65B001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74" y="2302857"/>
            <a:ext cx="5114925" cy="28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C5EC-5ACF-4C51-87BD-5B5B556B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 calculated as &lt;cos(phi)&gt; (Ensemble averaged)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83D8D-FBFE-42E9-BF4A-C2E0DAE7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7" y="1784784"/>
            <a:ext cx="8664606" cy="47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F48D-1E46-442C-919D-9C025255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simulations: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8E99-1698-4751-8EC9-7ACE018E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US" dirty="0"/>
              <a:t>Extended from single NVs to ensemble (2D)</a:t>
            </a:r>
          </a:p>
          <a:p>
            <a:pPr lvl="1"/>
            <a:r>
              <a:rPr lang="en-US" dirty="0"/>
              <a:t>For a given occupation probability, obtained B(t) from the bath dynamics</a:t>
            </a:r>
          </a:p>
          <a:p>
            <a:pPr lvl="1"/>
            <a:r>
              <a:rPr lang="en-US" dirty="0"/>
              <a:t>From B(t), obtained </a:t>
            </a:r>
            <a:r>
              <a:rPr lang="el-GR" dirty="0"/>
              <a:t>φ</a:t>
            </a:r>
            <a:r>
              <a:rPr lang="en-US" dirty="0"/>
              <a:t>(t) and hence cos</a:t>
            </a:r>
            <a:r>
              <a:rPr lang="el-GR" dirty="0"/>
              <a:t>φ</a:t>
            </a:r>
            <a:r>
              <a:rPr lang="en-US" dirty="0"/>
              <a:t>(t) for both Echo and Ramsey</a:t>
            </a:r>
          </a:p>
          <a:p>
            <a:pPr lvl="1"/>
            <a:r>
              <a:rPr lang="en-US" dirty="0"/>
              <a:t>Ran the above procedure 100 times to obtain &lt;cos(</a:t>
            </a:r>
            <a:r>
              <a:rPr lang="el-GR" dirty="0"/>
              <a:t>φ</a:t>
            </a:r>
            <a:r>
              <a:rPr lang="en-US" dirty="0"/>
              <a:t>)&gt; for a given occupation probability</a:t>
            </a:r>
          </a:p>
          <a:p>
            <a:pPr lvl="2"/>
            <a:r>
              <a:rPr lang="en-US" dirty="0"/>
              <a:t>May need to average for much longer based on these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9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8B99-794F-4922-ADA8-F0320382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91055"/>
            <a:ext cx="3773010" cy="36694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/>
              <a:t>(python did not give the greatest fits at early times --- perhaps more averaging is necessary to smooth things out)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19268-88D1-40BD-B57B-90B5F366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0" r="2536"/>
          <a:stretch/>
        </p:blipFill>
        <p:spPr>
          <a:xfrm>
            <a:off x="1080116" y="725490"/>
            <a:ext cx="10031767" cy="54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8B99-794F-4922-ADA8-F0320382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91055"/>
            <a:ext cx="3773010" cy="36694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/>
              <a:t>(python did not give the greatest fits at early times --- perhaps more averaging is necessary to smooth things out)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19268-88D1-40BD-B57B-90B5F366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"/>
          <a:stretch/>
        </p:blipFill>
        <p:spPr>
          <a:xfrm>
            <a:off x="1199965" y="695127"/>
            <a:ext cx="9792069" cy="54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8B99-794F-4922-ADA8-F0320382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91055"/>
            <a:ext cx="3773010" cy="36694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/>
              <a:t>(python did not give the greatest fits at early times --- perhaps more averaging is necessary to smooth things out)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19268-88D1-40BD-B57B-90B5F366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r="537"/>
          <a:stretch/>
        </p:blipFill>
        <p:spPr>
          <a:xfrm>
            <a:off x="1395273" y="761491"/>
            <a:ext cx="9401453" cy="51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3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A046-C42F-461F-9805-EE3A17FE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D0923-BDC3-4107-AC26-B04E8F425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460" y="1372864"/>
                <a:ext cx="10515600" cy="48770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Simulate a bath dominated by T1 relaxation with a random matrix</a:t>
                </a:r>
              </a:p>
              <a:p>
                <a:pPr lvl="1"/>
                <a:r>
                  <a:rPr lang="en-US" dirty="0"/>
                  <a:t>E.g. say spin up is +1, down is -1, then represent the lattice (here 3x3) by something like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Define a diagonal matrix with entries either +1 (no flip) or -1 (flip)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Repeatedly multiply the lattice by a new random matrix to simulate spin flips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To get an idea for what percentage of the entries should be -1, use that the spin flips should tend to equilibrate the lattice temperature with the spin temperature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D0923-BDC3-4107-AC26-B04E8F425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460" y="1372864"/>
                <a:ext cx="10515600" cy="4877016"/>
              </a:xfrm>
              <a:blipFill>
                <a:blip r:embed="rId2"/>
                <a:stretch>
                  <a:fillRect l="-1043" t="-2750" b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53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17920-1B2B-4332-8E8A-FCC00602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00" y="914075"/>
            <a:ext cx="5007101" cy="3162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23DD1-7382-42C0-9FF4-2201C8C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05" y="838898"/>
            <a:ext cx="4719817" cy="323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1F77DD-165D-41CA-AD83-1DAC51C152AC}"/>
              </a:ext>
            </a:extLst>
          </p:cNvPr>
          <p:cNvSpPr txBox="1"/>
          <p:nvPr/>
        </p:nvSpPr>
        <p:spPr>
          <a:xfrm>
            <a:off x="1510019" y="4672667"/>
            <a:ext cx="351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B(t) for a given 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3C045-C4BE-4A63-8DD9-E24C1329233B}"/>
              </a:ext>
            </a:extLst>
          </p:cNvPr>
          <p:cNvSpPr txBox="1"/>
          <p:nvPr/>
        </p:nvSpPr>
        <p:spPr>
          <a:xfrm>
            <a:off x="7170957" y="4459021"/>
            <a:ext cx="45288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function &lt;B(</a:t>
            </a:r>
            <a:r>
              <a:rPr lang="en-US" dirty="0" err="1"/>
              <a:t>t+tau</a:t>
            </a:r>
            <a:r>
              <a:rPr lang="en-US" dirty="0"/>
              <a:t>)B(t)&gt; averaged over all measurements </a:t>
            </a:r>
            <a:r>
              <a:rPr lang="en-US" sz="1400" dirty="0"/>
              <a:t>(axes accidentally incorrectly labelled as B(t-tau) instead of the correct B(</a:t>
            </a:r>
            <a:r>
              <a:rPr lang="en-US" sz="1400" dirty="0" err="1"/>
              <a:t>t+tau</a:t>
            </a:r>
            <a:r>
              <a:rPr lang="en-US" sz="1400" dirty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0D40-DE28-4438-8684-9C3BBB73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Spin-lattice type bath dynamics vs flip-flop type bath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BDC5-647E-472A-8B1F-061B79491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4" r="8002" b="5102"/>
          <a:stretch/>
        </p:blipFill>
        <p:spPr>
          <a:xfrm>
            <a:off x="1870727" y="1800049"/>
            <a:ext cx="3495107" cy="216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75AC5-9DD6-4181-8A50-A38FBB61BA60}"/>
              </a:ext>
            </a:extLst>
          </p:cNvPr>
          <p:cNvSpPr txBox="1"/>
          <p:nvPr/>
        </p:nvSpPr>
        <p:spPr>
          <a:xfrm>
            <a:off x="1804708" y="1432199"/>
            <a:ext cx="3627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Spin-lattice type relaxation; </a:t>
            </a:r>
          </a:p>
          <a:p>
            <a:pPr algn="ctr"/>
            <a:r>
              <a:rPr lang="en-US" sz="1400" dirty="0"/>
              <a:t>~10% chance of being flipped at each time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5F3F3-95D3-4FD9-84E1-A73F47DF922B}"/>
              </a:ext>
            </a:extLst>
          </p:cNvPr>
          <p:cNvSpPr txBox="1"/>
          <p:nvPr/>
        </p:nvSpPr>
        <p:spPr>
          <a:xfrm>
            <a:off x="10122691" y="6382032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iterations each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838AB-1DA8-473B-9AEF-C553C855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22" y="2502073"/>
            <a:ext cx="5556809" cy="2921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A5390-FB7A-4FB3-A138-07C15139A8FA}"/>
              </a:ext>
            </a:extLst>
          </p:cNvPr>
          <p:cNvSpPr txBox="1"/>
          <p:nvPr/>
        </p:nvSpPr>
        <p:spPr>
          <a:xfrm>
            <a:off x="6715667" y="1834639"/>
            <a:ext cx="353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Flip-flop type relaxation; </a:t>
            </a:r>
          </a:p>
          <a:p>
            <a:pPr algn="ctr"/>
            <a:r>
              <a:rPr lang="en-US" sz="1400" dirty="0"/>
              <a:t>Probability of flip-flop per unit time step =1/r</a:t>
            </a:r>
            <a:r>
              <a:rPr lang="en-US" sz="1400" baseline="30000" dirty="0"/>
              <a:t>3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942E-71E0-4DE2-9E56-202DEA01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38" y="4455287"/>
            <a:ext cx="3705981" cy="1917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5B8B53-9679-4497-819C-605A92880235}"/>
              </a:ext>
            </a:extLst>
          </p:cNvPr>
          <p:cNvSpPr txBox="1"/>
          <p:nvPr/>
        </p:nvSpPr>
        <p:spPr>
          <a:xfrm>
            <a:off x="1850392" y="3932067"/>
            <a:ext cx="3535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Spin-lattice type relaxation; </a:t>
            </a:r>
          </a:p>
          <a:p>
            <a:pPr algn="ctr"/>
            <a:r>
              <a:rPr lang="en-US" sz="1400" dirty="0"/>
              <a:t>~1% chance of being flipped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11922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287"/>
            <a:ext cx="3204651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30" y="2271287"/>
            <a:ext cx="3204652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15" y="1059632"/>
            <a:ext cx="3204651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15" y="3910107"/>
            <a:ext cx="3204652" cy="2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8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6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2271286"/>
            <a:ext cx="3204649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49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49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49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3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ED3C-282B-4407-8E6C-8CEFE0A6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235233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6084-7AB0-4300-BDE7-5EB1FA89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4748-C9FE-4389-9C54-EFB1110E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Simulated spin bath dynamics to calculate Ramsey and Echo decays in 2 dimensions</a:t>
            </a:r>
          </a:p>
          <a:p>
            <a:pPr lvl="1"/>
            <a:r>
              <a:rPr lang="en-US" dirty="0"/>
              <a:t>Simulations are of the effective field at the NV</a:t>
            </a:r>
          </a:p>
          <a:p>
            <a:pPr lvl="1"/>
            <a:r>
              <a:rPr lang="en-US" dirty="0"/>
              <a:t>No unitary dynamics (b/c simulating a large bath); only simulating random occupations and random flip flops</a:t>
            </a:r>
          </a:p>
          <a:p>
            <a:pPr lvl="1"/>
            <a:r>
              <a:rPr lang="en-US" dirty="0"/>
              <a:t>Current simulations valid for either short times (easy to check) or gaussian noise (not true in the low-density cases). Working on more general simulations for arbitrary moments of the phase &lt;</a:t>
            </a:r>
            <a:r>
              <a:rPr lang="el-GR" dirty="0"/>
              <a:t>φ</a:t>
            </a:r>
            <a:r>
              <a:rPr lang="en-US" baseline="30000" dirty="0"/>
              <a:t>n</a:t>
            </a:r>
            <a:r>
              <a:rPr lang="en-US" dirty="0"/>
              <a:t>&gt; </a:t>
            </a:r>
          </a:p>
          <a:p>
            <a:r>
              <a:rPr lang="en-US" dirty="0"/>
              <a:t>Mounted L008 in 4209 – think we found TEM spots, but they are currently too far away from the waveguide to see a nice ESR. </a:t>
            </a:r>
          </a:p>
        </p:txBody>
      </p:sp>
    </p:spTree>
    <p:extLst>
      <p:ext uri="{BB962C8B-B14F-4D97-AF65-F5344CB8AC3E}">
        <p14:creationId xmlns:p14="http://schemas.microsoft.com/office/powerpoint/2010/main" val="66950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1724-2F1D-4CD5-81FB-91969747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6"/>
            <a:ext cx="10515600" cy="4939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Randomly populate a 2D lattice with “bath” spins</a:t>
            </a:r>
          </a:p>
          <a:p>
            <a:r>
              <a:rPr lang="en-US" dirty="0"/>
              <a:t>Evolve the system in discrete time steps, inducing random flip-flops between bath spins at each time step (so total magnetization is conserved). No flip-flops with the central spin. </a:t>
            </a:r>
          </a:p>
          <a:p>
            <a:r>
              <a:rPr lang="en-US" dirty="0"/>
              <a:t>Calculate B at the central spin at each time step, giving B(t)</a:t>
            </a:r>
          </a:p>
          <a:p>
            <a:r>
              <a:rPr lang="en-US" dirty="0"/>
              <a:t>Calculate and fit the spectral density |S(ω)|</a:t>
            </a:r>
            <a:r>
              <a:rPr lang="en-US" baseline="30000" dirty="0"/>
              <a:t>2</a:t>
            </a:r>
            <a:r>
              <a:rPr lang="en-US" dirty="0"/>
              <a:t> from B(t)</a:t>
            </a:r>
          </a:p>
          <a:p>
            <a:r>
              <a:rPr lang="en-US" dirty="0"/>
              <a:t>Calculate and fit the Ramsey and Echo decays from |S(ω)|</a:t>
            </a:r>
            <a:r>
              <a:rPr lang="en-US" baseline="30000" dirty="0"/>
              <a:t>2</a:t>
            </a:r>
            <a:r>
              <a:rPr lang="en-US" dirty="0"/>
              <a:t>  and their respective filter functions</a:t>
            </a:r>
          </a:p>
          <a:p>
            <a:pPr lvl="1"/>
            <a:r>
              <a:rPr lang="en-US" dirty="0"/>
              <a:t>Note: This should only work for a) small times (so that &lt;cos(</a:t>
            </a:r>
            <a:r>
              <a:rPr lang="el-GR" dirty="0"/>
              <a:t>φ</a:t>
            </a:r>
            <a:r>
              <a:rPr lang="en-US" dirty="0"/>
              <a:t>)&gt; ~ &lt;1-</a:t>
            </a:r>
            <a:r>
              <a:rPr lang="el-GR" dirty="0"/>
              <a:t> φ</a:t>
            </a:r>
            <a:r>
              <a:rPr lang="en-US" baseline="30000" dirty="0"/>
              <a:t>2</a:t>
            </a:r>
            <a:r>
              <a:rPr lang="en-US" dirty="0"/>
              <a:t>/2&gt; ~exp(-&lt;</a:t>
            </a:r>
            <a:r>
              <a:rPr lang="el-GR" dirty="0"/>
              <a:t> φ</a:t>
            </a:r>
            <a:r>
              <a:rPr lang="en-US" baseline="30000" dirty="0"/>
              <a:t>2</a:t>
            </a:r>
            <a:r>
              <a:rPr lang="en-US" dirty="0"/>
              <a:t>&gt;/2)) or b) gaussian noise, in which case the last expression is exact</a:t>
            </a:r>
          </a:p>
          <a:p>
            <a:pPr lvl="1"/>
            <a:r>
              <a:rPr lang="en-US" dirty="0"/>
              <a:t>Working on a more complete code that uses the moments of </a:t>
            </a:r>
            <a:r>
              <a:rPr lang="el-GR" dirty="0"/>
              <a:t>φ</a:t>
            </a:r>
            <a:r>
              <a:rPr lang="en-US" dirty="0"/>
              <a:t> to calculate the decay, without invoking the above assumptions</a:t>
            </a:r>
          </a:p>
          <a:p>
            <a:r>
              <a:rPr lang="en-US" dirty="0"/>
              <a:t>Takeaways/further questions:</a:t>
            </a:r>
          </a:p>
          <a:p>
            <a:pPr lvl="1"/>
            <a:r>
              <a:rPr lang="en-US" dirty="0"/>
              <a:t>Clear transition from sudden jump/telegraph noise to continuous/gaussian noise as a function of density</a:t>
            </a:r>
          </a:p>
          <a:p>
            <a:pPr lvl="1"/>
            <a:r>
              <a:rPr lang="en-US" dirty="0"/>
              <a:t>Calculate moments of </a:t>
            </a:r>
            <a:r>
              <a:rPr lang="el-GR" dirty="0"/>
              <a:t>φ</a:t>
            </a:r>
            <a:r>
              <a:rPr lang="en-US" dirty="0"/>
              <a:t> around this regime (and hence the decay curve)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74580C-8FD5-4533-A2B1-15BBD53A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23"/>
            <a:ext cx="10515600" cy="1325563"/>
          </a:xfrm>
        </p:spPr>
        <p:txBody>
          <a:bodyPr/>
          <a:lstStyle/>
          <a:p>
            <a:r>
              <a:rPr lang="en-US" dirty="0"/>
              <a:t>Main ideas in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38125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65B-5B7A-4C70-95B8-A6615242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Early Time Phase, Ramsey and Echo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3A97-7C52-42D4-A609-5B4C8DB4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73" y="1118547"/>
            <a:ext cx="4059174" cy="314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3BFD-1376-42DD-98D4-AF521EA2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84" y="1115971"/>
            <a:ext cx="4162037" cy="3230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22209-5062-45B3-8FA0-A51E487A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99" y="4380407"/>
            <a:ext cx="4444204" cy="2403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B34391-0261-44AF-96CC-02B1A4976F5C}"/>
              </a:ext>
            </a:extLst>
          </p:cNvPr>
          <p:cNvSpPr txBox="1"/>
          <p:nvPr/>
        </p:nvSpPr>
        <p:spPr>
          <a:xfrm>
            <a:off x="72105" y="4339000"/>
            <a:ext cx="1929468" cy="73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Y-axes should be “probability density” for the Lorentzian and Gaussians. Histograms are scaled to the normalized pdfs.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284D2-DB9D-4951-9A16-230343A05F20}"/>
              </a:ext>
            </a:extLst>
          </p:cNvPr>
          <p:cNvCxnSpPr>
            <a:stCxn id="10" idx="0"/>
          </p:cNvCxnSpPr>
          <p:nvPr/>
        </p:nvCxnSpPr>
        <p:spPr>
          <a:xfrm flipV="1">
            <a:off x="1036839" y="2994870"/>
            <a:ext cx="1077187" cy="134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54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0.005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35572"/>
            <a:ext cx="3175999" cy="23799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7988"/>
            <a:ext cx="2918820" cy="2155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22731"/>
            <a:ext cx="3546623" cy="2615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908" y="1032910"/>
            <a:ext cx="3626399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58" y="1070811"/>
            <a:ext cx="2552105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84367"/>
            <a:ext cx="3488173" cy="258662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0.02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11323"/>
            <a:ext cx="3175999" cy="2428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1" y="4233490"/>
            <a:ext cx="2918820" cy="2184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13670"/>
            <a:ext cx="3546623" cy="2633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855" y="1032910"/>
            <a:ext cx="3640506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34" y="1070811"/>
            <a:ext cx="2566954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70811"/>
            <a:ext cx="3488173" cy="26137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03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0.035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48491"/>
            <a:ext cx="3175999" cy="2354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73055"/>
            <a:ext cx="2918820" cy="21049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20941"/>
            <a:ext cx="3546623" cy="26190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646" y="1032910"/>
            <a:ext cx="3562923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842" y="1070811"/>
            <a:ext cx="2469738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840" y="1070811"/>
            <a:ext cx="3469147" cy="26137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982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18840"/>
            <a:ext cx="3175999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4582"/>
            <a:ext cx="2918820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13670"/>
            <a:ext cx="3470082" cy="2633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406" y="1032910"/>
            <a:ext cx="3627403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65" y="1070811"/>
            <a:ext cx="2517891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87535"/>
            <a:ext cx="3488173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D9768B-D5B7-4532-949E-EF91849F11F1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745154-E6EB-4CC2-8D18-7A7CBF3D9AC7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ED9E7-C33A-4922-8EB0-1C0E46D36CB8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5CA08F-5C65-41B1-B620-696B57B96E8D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0FF6D2-C295-4B99-9D02-6096D22F2D46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D2DC75-E90A-47C1-B4C4-3613BD4E4B9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A0ABD-F54B-4B35-B22B-5E4891EA9A69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28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0.1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7023" y="4118840"/>
            <a:ext cx="3171322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4582"/>
            <a:ext cx="2918820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13913"/>
            <a:ext cx="3470082" cy="26330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602" y="1032910"/>
            <a:ext cx="3591011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65" y="1117816"/>
            <a:ext cx="2517891" cy="2419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319" y="1087535"/>
            <a:ext cx="3482188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096D86-0A3B-4CC8-9693-D534E4173980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7A42-FE74-4DF1-8D32-3E6EE52D2A6C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61E277-BC37-40F2-B9A7-55919254FE27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5FE3B1-4919-4508-9127-B738853A5502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D9729-9A79-4A7C-80EB-BCC4F26FDFD8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2DF298-3AD1-4F32-B591-3CB6AF08ED6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01640-10C2-4AAA-ABA0-2E1A4A16EB74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50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0.2 sample dataset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9140" y="4118840"/>
            <a:ext cx="3167088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40" y="4244582"/>
            <a:ext cx="2903741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43247"/>
            <a:ext cx="3470082" cy="2574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990" y="1032910"/>
            <a:ext cx="3498234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00" y="1117816"/>
            <a:ext cx="2405020" cy="2419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986" y="1087535"/>
            <a:ext cx="3354854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096D86-0A3B-4CC8-9693-D534E4173980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7A42-FE74-4DF1-8D32-3E6EE52D2A6C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61E277-BC37-40F2-B9A7-55919254FE27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5FE3B1-4919-4508-9127-B738853A5502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D9729-9A79-4A7C-80EB-BCC4F26FDFD8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2DF298-3AD1-4F32-B591-3CB6AF08ED6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01640-10C2-4AAA-ABA0-2E1A4A16EB74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888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D234-E800-4F77-89C7-4A4D6874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82" y="649010"/>
            <a:ext cx="4239827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Results after 5 iterations at each occupation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2932A-8238-4905-BDB6-37CA789C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4963"/>
            <a:ext cx="4991971" cy="2881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451F4-8644-4E88-B2C0-3D063955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18838"/>
            <a:ext cx="5897491" cy="2939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FD371-CD17-48B1-891D-262DB1FF2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029" y="2705518"/>
            <a:ext cx="4062843" cy="4075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47FAE-23B8-4CC1-8F5C-C8C17A0A0C88}"/>
              </a:ext>
            </a:extLst>
          </p:cNvPr>
          <p:cNvSpPr txBox="1"/>
          <p:nvPr/>
        </p:nvSpPr>
        <p:spPr>
          <a:xfrm>
            <a:off x="2273017" y="2841846"/>
            <a:ext cx="143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1/Decay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4FAC6-D99B-4D65-A3E2-01614DFB0656}"/>
              </a:ext>
            </a:extLst>
          </p:cNvPr>
          <p:cNvSpPr txBox="1"/>
          <p:nvPr/>
        </p:nvSpPr>
        <p:spPr>
          <a:xfrm>
            <a:off x="7872781" y="845211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Decay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D2AE8-B579-4D11-8D31-933A9445D58F}"/>
              </a:ext>
            </a:extLst>
          </p:cNvPr>
          <p:cNvSpPr txBox="1"/>
          <p:nvPr/>
        </p:nvSpPr>
        <p:spPr>
          <a:xfrm>
            <a:off x="8131713" y="3899179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Stretch parameter</a:t>
            </a:r>
          </a:p>
        </p:txBody>
      </p:sp>
    </p:spTree>
    <p:extLst>
      <p:ext uri="{BB962C8B-B14F-4D97-AF65-F5344CB8AC3E}">
        <p14:creationId xmlns:p14="http://schemas.microsoft.com/office/powerpoint/2010/main" val="685643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DF9-7B3A-4B85-9F15-2747C970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A871-886B-4578-A31D-D1A2AE58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did not seem to always give the best fit to the stretch parameter. </a:t>
            </a:r>
          </a:p>
          <a:p>
            <a:pPr lvl="1"/>
            <a:r>
              <a:rPr lang="en-US" dirty="0"/>
              <a:t>Log-log plots are included to easily see where it was underestimated</a:t>
            </a:r>
          </a:p>
          <a:p>
            <a:pPr lvl="1"/>
            <a:r>
              <a:rPr lang="en-US" dirty="0"/>
              <a:t>Fitting only early time tended to give better fits</a:t>
            </a:r>
          </a:p>
          <a:p>
            <a:r>
              <a:rPr lang="en-US" dirty="0"/>
              <a:t>Flip-flop probability per time step is given by F</a:t>
            </a:r>
            <a:r>
              <a:rPr lang="en-US" baseline="-25000" dirty="0"/>
              <a:t>0</a:t>
            </a:r>
            <a:r>
              <a:rPr lang="en-US" dirty="0"/>
              <a:t>/r</a:t>
            </a:r>
            <a:r>
              <a:rPr lang="en-US" baseline="30000" dirty="0"/>
              <a:t>3</a:t>
            </a:r>
            <a:r>
              <a:rPr lang="en-US" dirty="0"/>
              <a:t> where F</a:t>
            </a:r>
            <a:r>
              <a:rPr lang="en-US" baseline="-25000" dirty="0"/>
              <a:t>0</a:t>
            </a:r>
            <a:r>
              <a:rPr lang="en-US" dirty="0"/>
              <a:t> is a constant (0 &lt; F</a:t>
            </a:r>
            <a:r>
              <a:rPr lang="en-US" baseline="-25000" dirty="0"/>
              <a:t>0 </a:t>
            </a:r>
            <a:r>
              <a:rPr lang="en-US" dirty="0"/>
              <a:t>&lt; 1) and r is the distance between the two spins (r &gt; 1)</a:t>
            </a:r>
          </a:p>
          <a:p>
            <a:pPr lvl="1"/>
            <a:r>
              <a:rPr lang="en-US" dirty="0"/>
              <a:t>r dependence is justified because the flip-flop terms come from dipolar couplings</a:t>
            </a:r>
          </a:p>
          <a:p>
            <a:r>
              <a:rPr lang="en-US" dirty="0"/>
              <a:t>All calculations are dimensionless. There are no factors of </a:t>
            </a:r>
            <a:r>
              <a:rPr lang="en-US" dirty="0" err="1"/>
              <a:t>hbar</a:t>
            </a:r>
            <a:r>
              <a:rPr lang="en-US" dirty="0"/>
              <a:t>, gamma, etc. in the code. Only looking that the functional forms of the spectral density and sequence decay, which shouldn’t depend on units. </a:t>
            </a:r>
          </a:p>
          <a:p>
            <a:r>
              <a:rPr lang="en-US" dirty="0"/>
              <a:t>Easily adjustable parameters include occupation probability, flip-flop probability, lattice size, spins in the bath (spin 1/2, 1, etc.) and </a:t>
            </a:r>
            <a:r>
              <a:rPr lang="en-US" dirty="0" err="1"/>
              <a:t>tau_final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30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EA9E-0779-48CD-AF92-0B974ECA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1B2F3-3D32-40DD-8D7F-945C1623C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613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Spectral Density fit to two trial functions</a:t>
                </a:r>
              </a:p>
              <a:p>
                <a:pPr lvl="1"/>
                <a:r>
                  <a:rPr lang="en-US" sz="1800" b="0" dirty="0"/>
                  <a:t>Lorentzian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1800" b="0" dirty="0"/>
                  <a:t>Lorentzian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2000" dirty="0"/>
                  <a:t>Echo and Ramsey fit to stretched exponential: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Again only strictly valid under a) short times or b) gaussian noise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calculated with the following filter functions: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Echo: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𝜔𝜏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Ramsey: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𝜔𝜏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2000" dirty="0"/>
                  <a:t>Magnetic field at the central spin calculated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where </a:t>
                </a:r>
                <a:r>
                  <a:rPr lang="en-US" sz="2000" dirty="0" err="1"/>
                  <a:t>m</a:t>
                </a:r>
                <a:r>
                  <a:rPr lang="en-US" sz="2000" baseline="-25000" dirty="0" err="1"/>
                  <a:t>s</a:t>
                </a:r>
                <a:r>
                  <a:rPr lang="en-US" sz="2000" dirty="0"/>
                  <a:t> = +/-1 and </a:t>
                </a:r>
                <a:r>
                  <a:rPr lang="en-US" sz="2000" i="1" dirty="0"/>
                  <a:t>N</a:t>
                </a:r>
                <a:r>
                  <a:rPr lang="en-US" sz="2000" dirty="0"/>
                  <a:t> is the number of spins in the bath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1B2F3-3D32-40DD-8D7F-945C1623C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6130"/>
                <a:ext cx="10515600" cy="4351338"/>
              </a:xfrm>
              <a:blipFill>
                <a:blip r:embed="rId2"/>
                <a:stretch>
                  <a:fillRect l="-464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91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65B-5B7A-4C70-95B8-A6615242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Early Time Phase, Ramsey and Echo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3A97-7C52-42D4-A609-5B4C8DB4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573" y="1136744"/>
            <a:ext cx="4059174" cy="310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3BFD-1376-42DD-98D4-AF521EA2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084" y="1137275"/>
            <a:ext cx="4162037" cy="3187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22209-5062-45B3-8FA0-A51E487AC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899" y="4397527"/>
            <a:ext cx="4444204" cy="23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0834-9429-40AA-BA75-32DDC1F7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 calculated from taking &lt;cos(phi)&gt;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7C899-1015-437D-A51F-F04294E6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9" y="1507047"/>
            <a:ext cx="9462782" cy="49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6AAD2-B3AB-4FEE-B3D1-2FD7FAB2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809"/>
            <a:ext cx="10515600" cy="4351338"/>
          </a:xfrm>
        </p:spPr>
        <p:txBody>
          <a:bodyPr/>
          <a:lstStyle/>
          <a:p>
            <a:r>
              <a:rPr lang="en-US" dirty="0"/>
              <a:t>The next two sets of data are for an ensemble average</a:t>
            </a:r>
          </a:p>
        </p:txBody>
      </p:sp>
    </p:spTree>
    <p:extLst>
      <p:ext uri="{BB962C8B-B14F-4D97-AF65-F5344CB8AC3E}">
        <p14:creationId xmlns:p14="http://schemas.microsoft.com/office/powerpoint/2010/main" val="181788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BCDB-D8A3-4EAE-85C4-F2257E3E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phases at early and late times:</a:t>
            </a:r>
            <a:br>
              <a:rPr lang="en-US" dirty="0"/>
            </a:br>
            <a:r>
              <a:rPr lang="en-US" dirty="0"/>
              <a:t>Occ. Prob. 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81291-8499-4E59-B408-704C809D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30" y="1690688"/>
            <a:ext cx="5624870" cy="43731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77333-F857-4F59-AC40-DF53FD1F5D94}"/>
              </a:ext>
            </a:extLst>
          </p:cNvPr>
          <p:cNvCxnSpPr/>
          <p:nvPr/>
        </p:nvCxnSpPr>
        <p:spPr>
          <a:xfrm flipV="1">
            <a:off x="1828800" y="3249227"/>
            <a:ext cx="0" cy="226380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86A828-821A-4AC2-81D9-BDEAD0C92AFF}"/>
              </a:ext>
            </a:extLst>
          </p:cNvPr>
          <p:cNvCxnSpPr>
            <a:cxnSpLocks/>
          </p:cNvCxnSpPr>
          <p:nvPr/>
        </p:nvCxnSpPr>
        <p:spPr>
          <a:xfrm flipV="1">
            <a:off x="4085207" y="2459115"/>
            <a:ext cx="0" cy="305391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55EBE6-71EC-4311-B8F5-26F5951B6B8C}"/>
              </a:ext>
            </a:extLst>
          </p:cNvPr>
          <p:cNvSpPr txBox="1"/>
          <p:nvPr/>
        </p:nvSpPr>
        <p:spPr>
          <a:xfrm>
            <a:off x="1828800" y="51673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F4ACE-3B36-4EEE-BEEC-12A945B3F971}"/>
              </a:ext>
            </a:extLst>
          </p:cNvPr>
          <p:cNvSpPr txBox="1"/>
          <p:nvPr/>
        </p:nvSpPr>
        <p:spPr>
          <a:xfrm>
            <a:off x="4139985" y="51673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AE7B3-F0C7-465C-BECB-420DB09EA4AB}"/>
              </a:ext>
            </a:extLst>
          </p:cNvPr>
          <p:cNvSpPr txBox="1"/>
          <p:nvPr/>
        </p:nvSpPr>
        <p:spPr>
          <a:xfrm>
            <a:off x="6711119" y="2551837"/>
            <a:ext cx="464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given spatial and configurational average, simulated the phase as a function of time. Then sampled the early time phase (A) and late time phase (B) at each run, and produced a histogram to get a sense for the probability distribution of phi at early and late times. </a:t>
            </a:r>
          </a:p>
        </p:txBody>
      </p:sp>
    </p:spTree>
    <p:extLst>
      <p:ext uri="{BB962C8B-B14F-4D97-AF65-F5344CB8AC3E}">
        <p14:creationId xmlns:p14="http://schemas.microsoft.com/office/powerpoint/2010/main" val="75139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4418-2EE4-4CE1-94A7-322E0B4F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23589-224E-4457-8040-74BBF3FD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532" y="1690688"/>
            <a:ext cx="5415659" cy="426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5500D-04C2-430E-8BC9-A65833D8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523" y="1634874"/>
            <a:ext cx="5524979" cy="42801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DC27C3-9BD4-4E04-9A28-12F8EF8DA44F}"/>
              </a:ext>
            </a:extLst>
          </p:cNvPr>
          <p:cNvSpPr/>
          <p:nvPr/>
        </p:nvSpPr>
        <p:spPr>
          <a:xfrm rot="16200000">
            <a:off x="-1430" y="3688151"/>
            <a:ext cx="2125703" cy="272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Density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76CE8E-939C-4698-80BF-E3CCB3252B82}"/>
              </a:ext>
            </a:extLst>
          </p:cNvPr>
          <p:cNvSpPr/>
          <p:nvPr/>
        </p:nvSpPr>
        <p:spPr>
          <a:xfrm rot="16200000">
            <a:off x="5506771" y="3688151"/>
            <a:ext cx="2125703" cy="272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8AAB2-4D1B-49B8-A9F5-7DCEDB87B080}"/>
              </a:ext>
            </a:extLst>
          </p:cNvPr>
          <p:cNvSpPr txBox="1"/>
          <p:nvPr/>
        </p:nvSpPr>
        <p:spPr>
          <a:xfrm>
            <a:off x="0" y="6257836"/>
            <a:ext cx="28438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Probability density is for the fit to the gaussian. The histogram is proportional to the number of occurrences for a particular phi.</a:t>
            </a:r>
          </a:p>
        </p:txBody>
      </p:sp>
    </p:spTree>
    <p:extLst>
      <p:ext uri="{BB962C8B-B14F-4D97-AF65-F5344CB8AC3E}">
        <p14:creationId xmlns:p14="http://schemas.microsoft.com/office/powerpoint/2010/main" val="364561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4096-F218-48FD-AA0B-FB953A4B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3AD1-D6F0-4CEC-84F2-6C5EF8427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393" y="1705128"/>
            <a:ext cx="5547841" cy="418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11DBF-BE8F-4E1A-A282-45FF3D12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5421" y="1698673"/>
            <a:ext cx="5448772" cy="41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1355</Words>
  <Application>Microsoft Macintosh PowerPoint</Application>
  <PresentationFormat>Widescreen</PresentationFormat>
  <Paragraphs>126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Single Spatial Configuration averaged over many measurements</vt:lpstr>
      <vt:lpstr>PowerPoint Presentation</vt:lpstr>
      <vt:lpstr>Early Time Phase, Ramsey and Echo</vt:lpstr>
      <vt:lpstr>Early Time Phase, Ramsey and Echo</vt:lpstr>
      <vt:lpstr>Decay calculated from taking &lt;cos(phi)&gt;</vt:lpstr>
      <vt:lpstr>PowerPoint Presentation</vt:lpstr>
      <vt:lpstr>Distribution of phases at early and late times: Occ. Prob. 0.05</vt:lpstr>
      <vt:lpstr>Early Time</vt:lpstr>
      <vt:lpstr>Late Time</vt:lpstr>
      <vt:lpstr>Resulting signal from the data on previous slides</vt:lpstr>
      <vt:lpstr>Occupation Probability 0.02; Early Time</vt:lpstr>
      <vt:lpstr>Late Time</vt:lpstr>
      <vt:lpstr>B fields</vt:lpstr>
      <vt:lpstr>Decay calculated as &lt;cos(phi)&gt; (Ensemble averaged)</vt:lpstr>
      <vt:lpstr>Updates to simulations:</vt:lpstr>
      <vt:lpstr>PowerPoint Presentation</vt:lpstr>
      <vt:lpstr>PowerPoint Presentation</vt:lpstr>
      <vt:lpstr>PowerPoint Presentation</vt:lpstr>
      <vt:lpstr>Other possibilities</vt:lpstr>
      <vt:lpstr>Spin-lattice type bath dynamics vs flip-flop type bath dynamics</vt:lpstr>
      <vt:lpstr>Occ. Prob. 0.01</vt:lpstr>
      <vt:lpstr>Occ. Prob. 0.02</vt:lpstr>
      <vt:lpstr>Occ. Prob. 0.05</vt:lpstr>
      <vt:lpstr>Occ. Prob. 0.1</vt:lpstr>
      <vt:lpstr>Occ. Prob. 0.2</vt:lpstr>
      <vt:lpstr>Occ. Prob. 0.3</vt:lpstr>
      <vt:lpstr>Old slides</vt:lpstr>
      <vt:lpstr>Summary </vt:lpstr>
      <vt:lpstr>Main ideas in the simulations</vt:lpstr>
      <vt:lpstr>Occupation Probability = 0.005 sample dataset</vt:lpstr>
      <vt:lpstr>Occupation Probability = 0.02 sample dataset</vt:lpstr>
      <vt:lpstr>Occupation Probability = 0.035 sample dataset</vt:lpstr>
      <vt:lpstr>Occupation Probability = 0.05 sample dataset</vt:lpstr>
      <vt:lpstr>Occupation Probability = 0.1 sample dataset</vt:lpstr>
      <vt:lpstr>Occupation Probability = 0.2 sample dataset </vt:lpstr>
      <vt:lpstr>Results after 5 iterations at each occupation probability</vt:lpstr>
      <vt:lpstr>Notes</vt:lpstr>
      <vt:lpstr>Fitting functions: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Simulations of the spin echo decay</dc:title>
  <dc:creator>Will Schenken</dc:creator>
  <cp:lastModifiedBy>William Kenneth Schenken</cp:lastModifiedBy>
  <cp:revision>193</cp:revision>
  <dcterms:created xsi:type="dcterms:W3CDTF">2021-02-18T08:04:29Z</dcterms:created>
  <dcterms:modified xsi:type="dcterms:W3CDTF">2025-03-06T17:47:59Z</dcterms:modified>
</cp:coreProperties>
</file>